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image/x-emf" Extension="e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slide+xml" PartName="/ppt/slides/slide19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81" r:id="rId4"/>
    <p:sldId id="258" r:id="rId5"/>
    <p:sldId id="276" r:id="rId6"/>
    <p:sldId id="260" r:id="rId7"/>
    <p:sldId id="266" r:id="rId8"/>
    <p:sldId id="261" r:id="rId9"/>
    <p:sldId id="267" r:id="rId10"/>
    <p:sldId id="277" r:id="rId11"/>
    <p:sldId id="272" r:id="rId12"/>
    <p:sldId id="271" r:id="rId13"/>
    <p:sldId id="262" r:id="rId14"/>
    <p:sldId id="278" r:id="rId15"/>
    <p:sldId id="282" r:id="rId16"/>
    <p:sldId id="279" r:id="rId17"/>
    <p:sldId id="268" r:id="rId18"/>
    <p:sldId id="280" r:id="rId19"/>
    <p:sldId id="263" r:id="rId20"/>
  </p:sldIdLst>
  <p:sldSz cx="9144000" cy="6858000" type="screen4x3"/>
  <p:notesSz cx="6797675" cy="9926638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76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90BD-D6FF-46B1-BC58-5F9889B03AB3}" type="datetimeFigureOut">
              <a:rPr lang="fr-FR" smtClean="0"/>
              <a:t>26/05/2014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1C09-55A5-4BCB-BCA3-6C8172C5F8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288058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90BD-D6FF-46B1-BC58-5F9889B03AB3}" type="datetimeFigureOut">
              <a:rPr lang="fr-FR" smtClean="0"/>
              <a:t>26/05/2014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1C09-55A5-4BCB-BCA3-6C8172C5F8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1499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90BD-D6FF-46B1-BC58-5F9889B03AB3}" type="datetimeFigureOut">
              <a:rPr lang="fr-FR" smtClean="0"/>
              <a:t>26/05/2014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1C09-55A5-4BCB-BCA3-6C8172C5F8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8396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90BD-D6FF-46B1-BC58-5F9889B03AB3}" type="datetimeFigureOut">
              <a:rPr lang="fr-FR" smtClean="0"/>
              <a:t>26/05/2014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1C09-55A5-4BCB-BCA3-6C8172C5F8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6545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90BD-D6FF-46B1-BC58-5F9889B03AB3}" type="datetimeFigureOut">
              <a:rPr lang="fr-FR" smtClean="0"/>
              <a:t>26/05/2014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1C09-55A5-4BCB-BCA3-6C8172C5F8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17914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90BD-D6FF-46B1-BC58-5F9889B03AB3}" type="datetimeFigureOut">
              <a:rPr lang="fr-FR" smtClean="0"/>
              <a:t>26/05/2014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1C09-55A5-4BCB-BCA3-6C8172C5F8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072995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90BD-D6FF-46B1-BC58-5F9889B03AB3}" type="datetimeFigureOut">
              <a:rPr lang="fr-FR" smtClean="0"/>
              <a:t>26/05/2014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1C09-55A5-4BCB-BCA3-6C8172C5F8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5471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90BD-D6FF-46B1-BC58-5F9889B03AB3}" type="datetimeFigureOut">
              <a:rPr lang="fr-FR" smtClean="0"/>
              <a:t>26/05/2014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1C09-55A5-4BCB-BCA3-6C8172C5F8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03608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90BD-D6FF-46B1-BC58-5F9889B03AB3}" type="datetimeFigureOut">
              <a:rPr lang="fr-FR" smtClean="0"/>
              <a:t>26/05/2014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1C09-55A5-4BCB-BCA3-6C8172C5F8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5562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90BD-D6FF-46B1-BC58-5F9889B03AB3}" type="datetimeFigureOut">
              <a:rPr lang="fr-FR" smtClean="0"/>
              <a:t>26/05/2014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1C09-55A5-4BCB-BCA3-6C8172C5F8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1999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90BD-D6FF-46B1-BC58-5F9889B03AB3}" type="datetimeFigureOut">
              <a:rPr lang="fr-FR" smtClean="0"/>
              <a:t>26/05/2014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9D1C09-55A5-4BCB-BCA3-6C8172C5F8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050280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6390BD-D6FF-46B1-BC58-5F9889B03AB3}" type="datetimeFigureOut">
              <a:rPr lang="fr-FR" smtClean="0"/>
              <a:t>26/05/2014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9D1C09-55A5-4BCB-BCA3-6C8172C5F8C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797956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 ?><Relationships xmlns="http://schemas.openxmlformats.org/package/2006/relationships"><Relationship Id="rId3" Target="../media/image27.jpeg" Type="http://schemas.openxmlformats.org/officeDocument/2006/relationships/image"/><Relationship Id="rId2" Target="../media/image2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3" Target="../media/image29.jpeg" Type="http://schemas.openxmlformats.org/officeDocument/2006/relationships/image"/><Relationship Id="rId2" Target="../media/image28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30.jpeg" Type="http://schemas.openxmlformats.org/officeDocument/2006/relationships/image"/></Relationships>
</file>

<file path=ppt/slides/_rels/slide14.xml.rels><?xml version="1.0" encoding="UTF-8" standalone="yes" ?><Relationships xmlns="http://schemas.openxmlformats.org/package/2006/relationships"><Relationship Id="rId3" Target="../media/image32.jpeg" Type="http://schemas.openxmlformats.org/officeDocument/2006/relationships/image"/><Relationship Id="rId2" Target="../media/image31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33.jpeg" Type="http://schemas.openxmlformats.org/officeDocument/2006/relationships/image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 ?><Relationships xmlns="http://schemas.openxmlformats.org/package/2006/relationships"><Relationship Id="rId3" Target="../media/image41.jpeg" Type="http://schemas.openxmlformats.org/officeDocument/2006/relationships/image"/><Relationship Id="rId2" Target="../media/image4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hyperlink" Target="http://www.lanouvellerepublique.fr/var/nrv2/storage/images/contenus/articles/2013/05/10/passer-du-cnar-a-la-croatie-1459368/27334363-1-fre-FR/Passer-du-CNAR-a-la-Croatie_reference.jp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5.jpeg" Type="http://schemas.openxmlformats.org/officeDocument/2006/relationships/image"/></Relationships>
</file>

<file path=ppt/slides/_rels/slide3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10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13.jpeg" Type="http://schemas.openxmlformats.org/officeDocument/2006/relationships/image"/><Relationship Id="rId2" Target="../media/image12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15.jpeg" Type="http://schemas.openxmlformats.org/officeDocument/2006/relationships/image"/><Relationship Id="rId4" Target="../media/image14.jpeg" Type="http://schemas.openxmlformats.org/officeDocument/2006/relationships/image"/></Relationships>
</file>

<file path=ppt/slides/_rels/slide7.xml.rels><?xml version="1.0" encoding="UTF-8" standalone="yes" ?><Relationships xmlns="http://schemas.openxmlformats.org/package/2006/relationships"><Relationship Id="rId3" Target="../media/image17.jpeg" Type="http://schemas.openxmlformats.org/officeDocument/2006/relationships/image"/><Relationship Id="rId2" Target="../media/image1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23.emf" Type="http://schemas.openxmlformats.org/officeDocument/2006/relationships/image"/><Relationship Id="rId4" Target="../media/image22.pn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810109" y="2204864"/>
            <a:ext cx="7772400" cy="1512168"/>
          </a:xfrm>
        </p:spPr>
        <p:txBody>
          <a:bodyPr>
            <a:normAutofit fontScale="90000"/>
          </a:bodyPr>
          <a:lstStyle/>
          <a:p>
            <a:r>
              <a:rPr lang="fr-FR" sz="6000" b="1" dirty="0" smtClean="0">
                <a:solidFill>
                  <a:schemeClr val="accent6">
                    <a:lumMod val="75000"/>
                  </a:schemeClr>
                </a:solidFill>
              </a:rPr>
              <a:t>Les actions </a:t>
            </a:r>
            <a:r>
              <a:rPr lang="fr-FR" sz="6000" b="1" dirty="0">
                <a:solidFill>
                  <a:schemeClr val="accent6">
                    <a:lumMod val="75000"/>
                  </a:schemeClr>
                </a:solidFill>
              </a:rPr>
              <a:t>Commerciales, Marketing </a:t>
            </a:r>
            <a:r>
              <a:rPr lang="fr-FR" sz="6000" b="1" dirty="0" smtClean="0">
                <a:solidFill>
                  <a:schemeClr val="accent6">
                    <a:lumMod val="75000"/>
                  </a:schemeClr>
                </a:solidFill>
              </a:rPr>
              <a:t>2013</a:t>
            </a:r>
            <a:r>
              <a:rPr lang="fr-FR" dirty="0"/>
              <a:t/>
            </a:r>
            <a:br>
              <a:rPr lang="fr-FR" dirty="0"/>
            </a:br>
            <a:endParaRPr lang="fr-FR" dirty="0"/>
          </a:p>
        </p:txBody>
      </p:sp>
      <p:pic>
        <p:nvPicPr>
          <p:cNvPr id="8" name="Picture 7" descr="M:\4 juillet 2011\LOGO\logo quadri seul-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476250"/>
            <a:ext cx="1531938" cy="90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Espace réservé du contenu 2"/>
          <p:cNvSpPr txBox="1">
            <a:spLocks/>
          </p:cNvSpPr>
          <p:nvPr/>
        </p:nvSpPr>
        <p:spPr>
          <a:xfrm>
            <a:off x="539750" y="4077072"/>
            <a:ext cx="8229600" cy="125273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200" dirty="0" smtClean="0">
                <a:solidFill>
                  <a:schemeClr val="accent6">
                    <a:lumMod val="75000"/>
                  </a:schemeClr>
                </a:solidFill>
              </a:rPr>
              <a:t>Notre plan d’action était constitué autour de 3 axes forts :</a:t>
            </a:r>
          </a:p>
          <a:p>
            <a:r>
              <a:rPr lang="fr-FR" sz="2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</a:t>
            </a:r>
            <a:r>
              <a:rPr lang="fr-FR" sz="2200" b="1" dirty="0" smtClean="0">
                <a:solidFill>
                  <a:schemeClr val="accent1">
                    <a:lumMod val="75000"/>
                  </a:schemeClr>
                </a:solidFill>
              </a:rPr>
              <a:t>les actions de conquête</a:t>
            </a:r>
            <a:endParaRPr lang="fr-FR" sz="22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fr-FR" sz="2200" b="1" dirty="0" smtClean="0">
                <a:solidFill>
                  <a:schemeClr val="accent1">
                    <a:lumMod val="75000"/>
                  </a:schemeClr>
                </a:solidFill>
              </a:rPr>
              <a:t> les actions de fidélisation</a:t>
            </a:r>
            <a:endParaRPr lang="fr-FR" sz="22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fr-FR" sz="2200" b="1" dirty="0" smtClean="0">
                <a:solidFill>
                  <a:schemeClr val="accent1">
                    <a:lumMod val="75000"/>
                  </a:schemeClr>
                </a:solidFill>
              </a:rPr>
              <a:t> les actions marketing d’étude réseau et qualité</a:t>
            </a:r>
            <a:endParaRPr lang="fr-FR" sz="2200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fr-F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476250"/>
            <a:ext cx="1352150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9596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56504" y="692696"/>
            <a:ext cx="51722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b="1" dirty="0">
                <a:solidFill>
                  <a:schemeClr val="accent6">
                    <a:lumMod val="75000"/>
                  </a:schemeClr>
                </a:solidFill>
                <a:sym typeface="Wingdings"/>
              </a:rPr>
              <a:t></a:t>
            </a:r>
            <a:r>
              <a:rPr lang="fr-FR" sz="3200" b="1" dirty="0">
                <a:solidFill>
                  <a:schemeClr val="accent6">
                    <a:lumMod val="75000"/>
                  </a:schemeClr>
                </a:solidFill>
              </a:rPr>
              <a:t> Force de vente </a:t>
            </a:r>
            <a:r>
              <a:rPr lang="fr-FR" sz="3200" b="1" dirty="0" smtClean="0">
                <a:solidFill>
                  <a:schemeClr val="accent6">
                    <a:lumMod val="75000"/>
                  </a:schemeClr>
                </a:solidFill>
              </a:rPr>
              <a:t>au </a:t>
            </a:r>
            <a:r>
              <a:rPr lang="fr-FR" sz="3200" b="1" dirty="0">
                <a:solidFill>
                  <a:schemeClr val="accent6">
                    <a:lumMod val="75000"/>
                  </a:schemeClr>
                </a:solidFill>
              </a:rPr>
              <a:t>Kiosque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56504" y="1412776"/>
            <a:ext cx="730123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accent1">
                    <a:lumMod val="75000"/>
                  </a:schemeClr>
                </a:solidFill>
                <a:sym typeface="Wingdings"/>
              </a:rPr>
              <a:t> Proposer l’abonnement annuel aux 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  <a:sym typeface="Wingdings"/>
              </a:rPr>
              <a:t>clients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  <a:sym typeface="Wingdings"/>
              </a:rPr>
              <a:t>qui achètent des abonnements 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  <a:sym typeface="Wingdings"/>
              </a:rPr>
              <a:t>mensuels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441728" y="241204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accent6">
                    <a:lumMod val="75000"/>
                  </a:schemeClr>
                </a:solidFill>
                <a:sym typeface="Wingdings"/>
              </a:rPr>
              <a:t> 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</a:rPr>
              <a:t>Les actions de conquête</a:t>
            </a:r>
            <a:endParaRPr lang="fr-FR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8" name="Espace réservé du contenu 4" descr="C:\Users\ktoutain\Desktop\IMG_3168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420888"/>
            <a:ext cx="4176464" cy="2880320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06411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M:\scanner\POCHETTE CADEAU (1)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852936"/>
            <a:ext cx="4320480" cy="3240360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8" name="Titre 5"/>
          <p:cNvSpPr txBox="1">
            <a:spLocks/>
          </p:cNvSpPr>
          <p:nvPr/>
        </p:nvSpPr>
        <p:spPr>
          <a:xfrm>
            <a:off x="457200" y="476672"/>
            <a:ext cx="8229600" cy="36933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fr-FR" sz="1800" dirty="0">
                <a:solidFill>
                  <a:schemeClr val="accent6">
                    <a:lumMod val="75000"/>
                  </a:schemeClr>
                </a:solidFill>
                <a:sym typeface="Wingdings"/>
              </a:rPr>
              <a:t> </a:t>
            </a:r>
            <a:r>
              <a:rPr lang="fr-FR" sz="1800" dirty="0" smtClean="0">
                <a:solidFill>
                  <a:schemeClr val="accent6">
                    <a:lumMod val="75000"/>
                  </a:schemeClr>
                </a:solidFill>
              </a:rPr>
              <a:t>Les actions de conquête</a:t>
            </a:r>
            <a:endParaRPr lang="fr-FR" sz="1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01249" y="764704"/>
            <a:ext cx="57815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b="1" dirty="0">
                <a:solidFill>
                  <a:schemeClr val="accent6">
                    <a:lumMod val="75000"/>
                  </a:schemeClr>
                </a:solidFill>
                <a:sym typeface="Wingdings"/>
              </a:rPr>
              <a:t></a:t>
            </a:r>
            <a:r>
              <a:rPr lang="fr-FR" sz="32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3200" b="1" dirty="0" smtClean="0">
                <a:solidFill>
                  <a:schemeClr val="accent6">
                    <a:lumMod val="75000"/>
                  </a:schemeClr>
                </a:solidFill>
              </a:rPr>
              <a:t>Campagne de géomarketing </a:t>
            </a:r>
          </a:p>
        </p:txBody>
      </p:sp>
      <p:sp>
        <p:nvSpPr>
          <p:cNvPr id="10" name="Rectangle 9"/>
          <p:cNvSpPr/>
          <p:nvPr/>
        </p:nvSpPr>
        <p:spPr>
          <a:xfrm>
            <a:off x="611560" y="1380848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chemeClr val="accent1">
                    <a:lumMod val="75000"/>
                  </a:schemeClr>
                </a:solidFill>
                <a:sym typeface="Wingdings"/>
              </a:rPr>
              <a:t>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  <a:sym typeface="Wingdings"/>
              </a:rPr>
              <a:t>D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  <a:sym typeface="Wingdings"/>
              </a:rPr>
              <a:t>ans les quartiers de Saint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  <a:sym typeface="Wingdings"/>
              </a:rPr>
              <a:t>Liguaire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  <a:sym typeface="Wingdings"/>
              </a:rPr>
              <a:t> et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  <a:sym typeface="Wingdings"/>
              </a:rPr>
              <a:t>Massujat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  <a:sym typeface="Wingdings"/>
              </a:rPr>
              <a:t>.</a:t>
            </a:r>
            <a:endParaRPr lang="fr-FR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182563" indent="-182563"/>
            <a:r>
              <a:rPr lang="fr-FR" dirty="0" smtClean="0">
                <a:solidFill>
                  <a:schemeClr val="accent1">
                    <a:lumMod val="75000"/>
                  </a:schemeClr>
                </a:solidFill>
                <a:sym typeface="Wingdings"/>
              </a:rPr>
              <a:t>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Pochette cadeau distribuée dans les boîtes aux lettres avec un plan du réseau, les 2 fiches horaires et proposition d’un essai gratuit et accompagné avec les Ambassadeurs Transport. 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00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844824"/>
            <a:ext cx="3672886" cy="347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Espace réservé du contenu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844824"/>
            <a:ext cx="3778421" cy="3582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tre 5"/>
          <p:cNvSpPr txBox="1">
            <a:spLocks noGrp="1"/>
          </p:cNvSpPr>
          <p:nvPr>
            <p:ph type="title"/>
          </p:nvPr>
        </p:nvSpPr>
        <p:spPr>
          <a:xfrm>
            <a:off x="457200" y="476672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800" dirty="0">
                <a:solidFill>
                  <a:schemeClr val="accent6">
                    <a:lumMod val="75000"/>
                  </a:schemeClr>
                </a:solidFill>
                <a:sym typeface="Wingdings"/>
              </a:rPr>
              <a:t> </a:t>
            </a:r>
            <a:r>
              <a:rPr lang="fr-FR" sz="1800" dirty="0" smtClean="0">
                <a:solidFill>
                  <a:schemeClr val="accent6">
                    <a:lumMod val="75000"/>
                  </a:schemeClr>
                </a:solidFill>
              </a:rPr>
              <a:t>Les actions de conquête</a:t>
            </a:r>
            <a:endParaRPr lang="fr-FR" sz="1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01249" y="764704"/>
            <a:ext cx="86647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b="1" dirty="0">
                <a:solidFill>
                  <a:schemeClr val="accent6">
                    <a:lumMod val="75000"/>
                  </a:schemeClr>
                </a:solidFill>
                <a:sym typeface="Wingdings"/>
              </a:rPr>
              <a:t></a:t>
            </a:r>
            <a:r>
              <a:rPr lang="fr-FR" sz="32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3200" b="1" dirty="0" smtClean="0">
                <a:solidFill>
                  <a:schemeClr val="accent6">
                    <a:lumMod val="75000"/>
                  </a:schemeClr>
                </a:solidFill>
              </a:rPr>
              <a:t>Campagne de communication « </a:t>
            </a:r>
            <a:r>
              <a:rPr lang="fr-FR" sz="3200" b="1" dirty="0" err="1" smtClean="0">
                <a:solidFill>
                  <a:schemeClr val="accent6">
                    <a:lumMod val="75000"/>
                  </a:schemeClr>
                </a:solidFill>
              </a:rPr>
              <a:t>éconobussez</a:t>
            </a:r>
            <a:r>
              <a:rPr lang="fr-FR" sz="3200" b="1" dirty="0" smtClean="0">
                <a:solidFill>
                  <a:schemeClr val="accent6">
                    <a:lumMod val="75000"/>
                  </a:schemeClr>
                </a:solidFill>
              </a:rPr>
              <a:t> »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21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90420" y="265968"/>
            <a:ext cx="28194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chemeClr val="accent6">
                    <a:lumMod val="75000"/>
                  </a:schemeClr>
                </a:solidFill>
                <a:sym typeface="Wingdings"/>
              </a:rPr>
              <a:t></a:t>
            </a:r>
            <a:r>
              <a:rPr lang="fr-FR" dirty="0">
                <a:solidFill>
                  <a:schemeClr val="accent6">
                    <a:lumMod val="75000"/>
                  </a:schemeClr>
                </a:solidFill>
              </a:rPr>
              <a:t> Les actions de fidélisation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5816">
            <a:off x="584028" y="1677212"/>
            <a:ext cx="3669695" cy="2589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68259">
            <a:off x="5223136" y="1768480"/>
            <a:ext cx="3566739" cy="27367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79256" y="692696"/>
            <a:ext cx="8229600" cy="5455638"/>
          </a:xfrm>
        </p:spPr>
        <p:txBody>
          <a:bodyPr>
            <a:normAutofit/>
          </a:bodyPr>
          <a:lstStyle/>
          <a:p>
            <a:pPr marL="539750" indent="-539750">
              <a:buNone/>
            </a:pPr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  <a:sym typeface="Wingdings"/>
              </a:rPr>
              <a:t></a:t>
            </a:r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 Nouvelle page de couverture des fiches     horaires.</a:t>
            </a:r>
            <a:endParaRPr lang="fr-FR" sz="44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31305">
            <a:off x="3316880" y="3790886"/>
            <a:ext cx="3044407" cy="26860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3484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contenu 5"/>
          <p:cNvSpPr>
            <a:spLocks noGrp="1"/>
          </p:cNvSpPr>
          <p:nvPr>
            <p:ph idx="1"/>
          </p:nvPr>
        </p:nvSpPr>
        <p:spPr>
          <a:xfrm>
            <a:off x="514413" y="476672"/>
            <a:ext cx="8229600" cy="4525963"/>
          </a:xfrm>
        </p:spPr>
        <p:txBody>
          <a:bodyPr/>
          <a:lstStyle/>
          <a:p>
            <a:pPr>
              <a:buFont typeface="Wingdings"/>
              <a:buChar char="l"/>
            </a:pPr>
            <a:r>
              <a:rPr lang="fr-FR" sz="1800" dirty="0" smtClean="0">
                <a:solidFill>
                  <a:schemeClr val="accent6">
                    <a:lumMod val="75000"/>
                  </a:schemeClr>
                </a:solidFill>
              </a:rPr>
              <a:t>Les </a:t>
            </a:r>
            <a:r>
              <a:rPr lang="fr-FR" sz="1800" dirty="0">
                <a:solidFill>
                  <a:schemeClr val="accent6">
                    <a:lumMod val="75000"/>
                  </a:schemeClr>
                </a:solidFill>
              </a:rPr>
              <a:t>actions de </a:t>
            </a:r>
            <a:r>
              <a:rPr lang="fr-FR" sz="1800" dirty="0" smtClean="0">
                <a:solidFill>
                  <a:schemeClr val="accent6">
                    <a:lumMod val="75000"/>
                  </a:schemeClr>
                </a:solidFill>
              </a:rPr>
              <a:t>fidélisation</a:t>
            </a:r>
          </a:p>
          <a:p>
            <a:pPr marL="0" indent="0">
              <a:buNone/>
            </a:pPr>
            <a:r>
              <a:rPr lang="fr-FR" sz="1800" dirty="0" smtClean="0">
                <a:solidFill>
                  <a:schemeClr val="accent6">
                    <a:lumMod val="75000"/>
                  </a:schemeClr>
                </a:solidFill>
              </a:rPr>
              <a:t>       </a:t>
            </a:r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Nouvelle ligne </a:t>
            </a:r>
            <a:r>
              <a:rPr lang="fr-FR" b="1" dirty="0" err="1" smtClean="0">
                <a:solidFill>
                  <a:schemeClr val="accent6">
                    <a:lumMod val="75000"/>
                  </a:schemeClr>
                </a:solidFill>
              </a:rPr>
              <a:t>NocTAN’bus</a:t>
            </a:r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.  </a:t>
            </a:r>
          </a:p>
          <a:p>
            <a:pPr marL="0" indent="0">
              <a:buNone/>
            </a:pPr>
            <a:r>
              <a:rPr lang="fr-FR" sz="1800" b="1" dirty="0" smtClean="0">
                <a:solidFill>
                  <a:schemeClr val="accent6">
                    <a:lumMod val="75000"/>
                  </a:schemeClr>
                </a:solidFill>
              </a:rPr>
              <a:t>       </a:t>
            </a:r>
            <a:r>
              <a:rPr lang="fr-FR" sz="1800" dirty="0">
                <a:solidFill>
                  <a:schemeClr val="accent1">
                    <a:lumMod val="75000"/>
                  </a:schemeClr>
                </a:solidFill>
                <a:sym typeface="Wingdings"/>
              </a:rPr>
              <a:t></a:t>
            </a:r>
            <a:r>
              <a:rPr lang="fr-FR" sz="1800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1800" dirty="0">
                <a:solidFill>
                  <a:schemeClr val="accent1">
                    <a:lumMod val="75000"/>
                  </a:schemeClr>
                </a:solidFill>
              </a:rPr>
              <a:t>Fiche horaire personnalisée pour le lancement.</a:t>
            </a:r>
          </a:p>
          <a:p>
            <a:pPr marL="0" indent="0">
              <a:buNone/>
            </a:pPr>
            <a:r>
              <a:rPr lang="fr-FR" sz="1800" dirty="0" smtClean="0">
                <a:solidFill>
                  <a:schemeClr val="accent6">
                    <a:lumMod val="75000"/>
                  </a:schemeClr>
                </a:solidFill>
              </a:rPr>
              <a:t>       </a:t>
            </a:r>
            <a:endParaRPr lang="fr-FR" sz="1800" dirty="0">
              <a:solidFill>
                <a:schemeClr val="accent6">
                  <a:lumMod val="75000"/>
                </a:schemeClr>
              </a:solidFill>
            </a:endParaRPr>
          </a:p>
          <a:p>
            <a:endParaRPr lang="fr-FR" dirty="0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1844824"/>
            <a:ext cx="3392741" cy="340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8447" y="1844824"/>
            <a:ext cx="3462323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Imag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5811881"/>
            <a:ext cx="2693724" cy="771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876523" y="5442549"/>
            <a:ext cx="6912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  <a:sym typeface="Wingdings"/>
              </a:rPr>
              <a:t></a:t>
            </a:r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1 voyage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gratuit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dans le journal TMV« Niort Toute Ma Ville ».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76447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3"/>
          <a:stretch/>
        </p:blipFill>
        <p:spPr bwMode="auto">
          <a:xfrm>
            <a:off x="3574420" y="4266958"/>
            <a:ext cx="2509512" cy="2151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375340"/>
            <a:ext cx="3123940" cy="4165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90" t="3837" r="5910" b="5676"/>
          <a:stretch/>
        </p:blipFill>
        <p:spPr bwMode="auto">
          <a:xfrm>
            <a:off x="6872438" y="4312118"/>
            <a:ext cx="1597794" cy="222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Espace réservé du contenu 5"/>
          <p:cNvSpPr>
            <a:spLocks noGrp="1"/>
          </p:cNvSpPr>
          <p:nvPr>
            <p:ph type="title"/>
          </p:nvPr>
        </p:nvSpPr>
        <p:spPr>
          <a:xfrm>
            <a:off x="470535" y="764704"/>
            <a:ext cx="8229600" cy="1143000"/>
          </a:xfrm>
        </p:spPr>
        <p:txBody>
          <a:bodyPr>
            <a:normAutofit fontScale="90000"/>
          </a:bodyPr>
          <a:lstStyle/>
          <a:p>
            <a:pPr algn="l">
              <a:buFont typeface="Wingdings"/>
              <a:buChar char="l"/>
            </a:pPr>
            <a:r>
              <a:rPr lang="fr-FR" sz="1800" dirty="0" smtClean="0">
                <a:solidFill>
                  <a:schemeClr val="accent6">
                    <a:lumMod val="75000"/>
                  </a:schemeClr>
                </a:solidFill>
              </a:rPr>
              <a:t>Les actions de fidélisation</a:t>
            </a:r>
          </a:p>
          <a:p>
            <a:pPr marL="0" indent="0" algn="l">
              <a:buNone/>
            </a:pPr>
            <a:r>
              <a:rPr lang="fr-FR" sz="1800" dirty="0" smtClean="0">
                <a:solidFill>
                  <a:schemeClr val="accent6">
                    <a:lumMod val="75000"/>
                  </a:schemeClr>
                </a:solidFill>
              </a:rPr>
              <a:t>       </a:t>
            </a:r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Nouvelle ligne </a:t>
            </a:r>
            <a:r>
              <a:rPr lang="fr-FR" b="1" dirty="0" err="1" smtClean="0">
                <a:solidFill>
                  <a:schemeClr val="accent6">
                    <a:lumMod val="75000"/>
                  </a:schemeClr>
                </a:solidFill>
              </a:rPr>
              <a:t>NocTAN’bus</a:t>
            </a:r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.  </a:t>
            </a:r>
          </a:p>
          <a:p>
            <a:pPr marL="0" indent="0" algn="l">
              <a:buNone/>
            </a:pPr>
            <a:r>
              <a:rPr lang="fr-FR" sz="1800" b="1" dirty="0" smtClean="0">
                <a:solidFill>
                  <a:schemeClr val="accent6">
                    <a:lumMod val="75000"/>
                  </a:schemeClr>
                </a:solidFill>
              </a:rPr>
              <a:t>       </a:t>
            </a:r>
            <a:r>
              <a:rPr lang="fr-FR" sz="1800" dirty="0" smtClean="0">
                <a:solidFill>
                  <a:schemeClr val="accent1">
                    <a:lumMod val="75000"/>
                  </a:schemeClr>
                </a:solidFill>
                <a:sym typeface="Wingdings"/>
              </a:rPr>
              <a:t> Les différents supports de communication</a:t>
            </a:r>
            <a:endParaRPr lang="fr-FR" sz="1800" dirty="0">
              <a:solidFill>
                <a:schemeClr val="accent6">
                  <a:lumMod val="75000"/>
                </a:schemeClr>
              </a:solidFill>
            </a:endParaRPr>
          </a:p>
          <a:p>
            <a:pPr algn="l"/>
            <a:endParaRPr lang="fr-FR" dirty="0"/>
          </a:p>
        </p:txBody>
      </p:sp>
      <p:pic>
        <p:nvPicPr>
          <p:cNvPr id="2050" name="Picture 2" descr="M:\Commercial\NocTAN'bus\Photos campagne NocTAN'bus\bus 301-302 (2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496" y="1853975"/>
            <a:ext cx="2592436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M:\Commercial\NocTAN'bus\Photos campagne NocTAN'bus\IMG_316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137" y="2132856"/>
            <a:ext cx="2592436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0077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/>
          <p:cNvSpPr txBox="1">
            <a:spLocks noGrp="1"/>
          </p:cNvSpPr>
          <p:nvPr>
            <p:ph type="title"/>
          </p:nvPr>
        </p:nvSpPr>
        <p:spPr>
          <a:xfrm>
            <a:off x="457200" y="476672"/>
            <a:ext cx="822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fr-FR" sz="1800" dirty="0">
                <a:solidFill>
                  <a:schemeClr val="accent6">
                    <a:lumMod val="75000"/>
                  </a:schemeClr>
                </a:solidFill>
                <a:sym typeface="Wingdings"/>
              </a:rPr>
              <a:t> </a:t>
            </a:r>
            <a:r>
              <a:rPr lang="fr-FR" sz="1800" dirty="0" smtClean="0">
                <a:solidFill>
                  <a:schemeClr val="accent6">
                    <a:lumMod val="75000"/>
                  </a:schemeClr>
                </a:solidFill>
              </a:rPr>
              <a:t>Les </a:t>
            </a:r>
            <a:r>
              <a:rPr lang="fr-FR" sz="1800" dirty="0">
                <a:solidFill>
                  <a:schemeClr val="accent6">
                    <a:lumMod val="75000"/>
                  </a:schemeClr>
                </a:solidFill>
              </a:rPr>
              <a:t>actions de fidélisation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501249" y="764704"/>
            <a:ext cx="563487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b="1" dirty="0">
                <a:solidFill>
                  <a:schemeClr val="accent6">
                    <a:lumMod val="75000"/>
                  </a:schemeClr>
                </a:solidFill>
                <a:sym typeface="Wingdings"/>
              </a:rPr>
              <a:t></a:t>
            </a:r>
            <a:r>
              <a:rPr lang="fr-FR" sz="32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3200" b="1" dirty="0" smtClean="0">
                <a:solidFill>
                  <a:schemeClr val="accent6">
                    <a:lumMod val="75000"/>
                  </a:schemeClr>
                </a:solidFill>
              </a:rPr>
              <a:t>Réservation TAD par internet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2776"/>
            <a:ext cx="6696744" cy="53573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7973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ce réservé du contenu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30798"/>
            <a:ext cx="3168352" cy="4605196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Espace réservé du contenu 3" descr="C:\Documents and Settings\pchabirand\Local Settings\Temporary Internet Files\Content.Outlook\WC2PZ1NG\IMG199.jpg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12776"/>
            <a:ext cx="3240360" cy="4608512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</p:pic>
      <p:sp>
        <p:nvSpPr>
          <p:cNvPr id="13" name="Espace réservé du contenu 5"/>
          <p:cNvSpPr txBox="1">
            <a:spLocks/>
          </p:cNvSpPr>
          <p:nvPr/>
        </p:nvSpPr>
        <p:spPr>
          <a:xfrm>
            <a:off x="514413" y="332657"/>
            <a:ext cx="8229600" cy="13681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/>
              <a:buChar char="l"/>
            </a:pPr>
            <a:r>
              <a:rPr lang="fr-FR" sz="1800" dirty="0" smtClean="0">
                <a:solidFill>
                  <a:schemeClr val="accent6">
                    <a:lumMod val="75000"/>
                  </a:schemeClr>
                </a:solidFill>
              </a:rPr>
              <a:t>Assoir la notoriété</a:t>
            </a:r>
          </a:p>
          <a:p>
            <a:pPr marL="0" indent="0">
              <a:buFont typeface="Arial" pitchFamily="34" charset="0"/>
              <a:buNone/>
            </a:pPr>
            <a:r>
              <a:rPr lang="fr-FR" sz="1800" dirty="0" smtClean="0">
                <a:solidFill>
                  <a:schemeClr val="accent6">
                    <a:lumMod val="75000"/>
                  </a:schemeClr>
                </a:solidFill>
              </a:rPr>
              <a:t>     </a:t>
            </a:r>
            <a:endParaRPr lang="fr-FR" sz="18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Espace réservé du contenu 5"/>
          <p:cNvSpPr txBox="1">
            <a:spLocks/>
          </p:cNvSpPr>
          <p:nvPr/>
        </p:nvSpPr>
        <p:spPr>
          <a:xfrm>
            <a:off x="518856" y="692696"/>
            <a:ext cx="8229600" cy="79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FR" sz="9600" b="1" dirty="0">
                <a:solidFill>
                  <a:schemeClr val="accent6">
                    <a:lumMod val="75000"/>
                  </a:schemeClr>
                </a:solidFill>
                <a:sym typeface="Wingdings"/>
              </a:rPr>
              <a:t> </a:t>
            </a:r>
            <a:r>
              <a:rPr lang="fr-FR" sz="12800" b="1" dirty="0" smtClean="0">
                <a:solidFill>
                  <a:schemeClr val="accent6">
                    <a:lumMod val="75000"/>
                  </a:schemeClr>
                </a:solidFill>
              </a:rPr>
              <a:t>Collecte de linge de maison (en décembre)</a:t>
            </a:r>
          </a:p>
          <a:p>
            <a:pPr marL="0" indent="0">
              <a:buFont typeface="Arial" pitchFamily="34" charset="0"/>
              <a:buNone/>
            </a:pPr>
            <a:r>
              <a:rPr lang="fr-FR" sz="1800" dirty="0" smtClean="0">
                <a:solidFill>
                  <a:schemeClr val="accent6">
                    <a:lumMod val="75000"/>
                  </a:schemeClr>
                </a:solidFill>
              </a:rPr>
              <a:t>     </a:t>
            </a:r>
            <a:endParaRPr lang="fr-FR" sz="18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9721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du contenu 5"/>
          <p:cNvSpPr txBox="1">
            <a:spLocks/>
          </p:cNvSpPr>
          <p:nvPr/>
        </p:nvSpPr>
        <p:spPr>
          <a:xfrm>
            <a:off x="514413" y="332657"/>
            <a:ext cx="8229600" cy="13681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/>
              <a:buChar char="l"/>
            </a:pPr>
            <a:r>
              <a:rPr lang="fr-FR" sz="1800" dirty="0" smtClean="0">
                <a:solidFill>
                  <a:schemeClr val="accent6">
                    <a:lumMod val="75000"/>
                  </a:schemeClr>
                </a:solidFill>
              </a:rPr>
              <a:t>Assoir la notoriété</a:t>
            </a:r>
          </a:p>
          <a:p>
            <a:pPr>
              <a:buFont typeface="Wingdings"/>
              <a:buChar char="l"/>
            </a:pPr>
            <a:endParaRPr lang="fr-FR" sz="1800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Font typeface="Wingdings"/>
              <a:buChar char="l"/>
            </a:pPr>
            <a:endParaRPr lang="fr-FR" sz="1800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Font typeface="Arial" pitchFamily="34" charset="0"/>
              <a:buNone/>
            </a:pPr>
            <a:r>
              <a:rPr lang="fr-FR" sz="1800" dirty="0" smtClean="0">
                <a:solidFill>
                  <a:schemeClr val="accent6">
                    <a:lumMod val="75000"/>
                  </a:schemeClr>
                </a:solidFill>
              </a:rPr>
              <a:t>     </a:t>
            </a:r>
            <a:endParaRPr lang="fr-FR" sz="18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4" name="Espace réservé du contenu 5"/>
          <p:cNvSpPr txBox="1">
            <a:spLocks/>
          </p:cNvSpPr>
          <p:nvPr/>
        </p:nvSpPr>
        <p:spPr>
          <a:xfrm>
            <a:off x="514413" y="836712"/>
            <a:ext cx="8229600" cy="2016224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/>
              <a:buChar char="è"/>
            </a:pPr>
            <a:r>
              <a:rPr lang="fr-FR" sz="12800" b="1" dirty="0" smtClean="0">
                <a:solidFill>
                  <a:schemeClr val="accent6">
                    <a:lumMod val="75000"/>
                  </a:schemeClr>
                </a:solidFill>
              </a:rPr>
              <a:t> Partenariat CNAR/Moulin du Roc</a:t>
            </a:r>
          </a:p>
          <a:p>
            <a:pPr marL="0" indent="0">
              <a:buNone/>
            </a:pPr>
            <a:r>
              <a:rPr lang="fr-FR" sz="12800" b="1" dirty="0" smtClean="0">
                <a:solidFill>
                  <a:schemeClr val="accent6">
                    <a:lumMod val="75000"/>
                  </a:schemeClr>
                </a:solidFill>
              </a:rPr>
              <a:t>     « Mon </a:t>
            </a:r>
            <a:r>
              <a:rPr lang="fr-FR" sz="12800" b="1" dirty="0">
                <a:solidFill>
                  <a:schemeClr val="accent6">
                    <a:lumMod val="75000"/>
                  </a:schemeClr>
                </a:solidFill>
              </a:rPr>
              <a:t>petit guide de la </a:t>
            </a:r>
            <a:r>
              <a:rPr lang="fr-FR" sz="12800" b="1" dirty="0" smtClean="0">
                <a:solidFill>
                  <a:schemeClr val="accent6">
                    <a:lumMod val="75000"/>
                  </a:schemeClr>
                </a:solidFill>
              </a:rPr>
              <a:t>Croatie »</a:t>
            </a:r>
          </a:p>
          <a:p>
            <a:pPr marL="0" indent="0">
              <a:buNone/>
            </a:pPr>
            <a:endParaRPr lang="fr-FR" sz="36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fr-FR" sz="7200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7200" dirty="0">
                <a:solidFill>
                  <a:schemeClr val="accent1">
                    <a:lumMod val="75000"/>
                  </a:schemeClr>
                </a:solidFill>
                <a:sym typeface="Wingdings"/>
              </a:rPr>
              <a:t>  </a:t>
            </a:r>
            <a:r>
              <a:rPr lang="fr-FR" sz="7200" dirty="0" smtClean="0">
                <a:solidFill>
                  <a:schemeClr val="accent1">
                    <a:lumMod val="75000"/>
                  </a:schemeClr>
                </a:solidFill>
              </a:rPr>
              <a:t>Scénette </a:t>
            </a:r>
            <a:r>
              <a:rPr lang="fr-FR" sz="7200" dirty="0">
                <a:solidFill>
                  <a:schemeClr val="accent1">
                    <a:lumMod val="75000"/>
                  </a:schemeClr>
                </a:solidFill>
              </a:rPr>
              <a:t>dans le véhicule de la ligne </a:t>
            </a:r>
            <a:r>
              <a:rPr lang="fr-FR" sz="7200" dirty="0" smtClean="0">
                <a:solidFill>
                  <a:schemeClr val="accent1">
                    <a:lumMod val="75000"/>
                  </a:schemeClr>
                </a:solidFill>
              </a:rPr>
              <a:t>Maraîchine.</a:t>
            </a:r>
            <a:endParaRPr lang="fr-FR" sz="7200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fr-FR" sz="12800" b="1" dirty="0">
              <a:solidFill>
                <a:schemeClr val="accent6">
                  <a:lumMod val="75000"/>
                </a:schemeClr>
              </a:solidFill>
            </a:endParaRPr>
          </a:p>
          <a:p>
            <a:pPr>
              <a:buFont typeface="Wingdings"/>
              <a:buChar char="è"/>
            </a:pPr>
            <a:endParaRPr lang="fr-FR" sz="12800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Font typeface="Arial" pitchFamily="34" charset="0"/>
              <a:buNone/>
            </a:pPr>
            <a:r>
              <a:rPr lang="fr-FR" sz="1800" dirty="0" smtClean="0">
                <a:solidFill>
                  <a:schemeClr val="accent6">
                    <a:lumMod val="75000"/>
                  </a:schemeClr>
                </a:solidFill>
              </a:rPr>
              <a:t>     </a:t>
            </a:r>
            <a:endParaRPr lang="fr-FR" sz="18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7" name="Image 6" descr="« La Poursuite Makizart » préparait à Niort son parcours au cœur de la Croatie.">
            <a:hlinkClick r:id="rId2" tgtFrame="_blank" tooltip="« La Poursuite Makizart » préparait à Niort son parcours au cœur de la Croatie. - (Photo NR, Eric Pollet)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1947" y="2885583"/>
            <a:ext cx="4964001" cy="2736304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524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6433" y="722337"/>
            <a:ext cx="8229600" cy="4525963"/>
          </a:xfrm>
        </p:spPr>
        <p:txBody>
          <a:bodyPr>
            <a:normAutofit/>
          </a:bodyPr>
          <a:lstStyle/>
          <a:p>
            <a:pPr>
              <a:buFont typeface="Wingdings"/>
              <a:buChar char="è"/>
            </a:pPr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Enquête de satisfaction client</a:t>
            </a:r>
          </a:p>
          <a:p>
            <a:pPr>
              <a:buFont typeface="Wingdings"/>
              <a:buChar char="è"/>
            </a:pPr>
            <a:endParaRPr lang="fr-FR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 typeface="Wingdings"/>
              <a:buChar char="è"/>
            </a:pP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 typeface="Wingdings"/>
              <a:buChar char="è"/>
            </a:pPr>
            <a:endParaRPr lang="fr-FR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 typeface="Wingdings"/>
              <a:buChar char="è"/>
            </a:pP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 typeface="Wingdings"/>
              <a:buChar char="è"/>
            </a:pPr>
            <a:endParaRPr lang="fr-FR" sz="2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buFont typeface="Wingdings"/>
              <a:buChar char="è"/>
            </a:pPr>
            <a:endParaRPr lang="fr-FR" sz="24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356433" y="332656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accent6">
                    <a:lumMod val="75000"/>
                  </a:schemeClr>
                </a:solidFill>
                <a:sym typeface="Wingdings"/>
              </a:rPr>
              <a:t></a:t>
            </a:r>
            <a:r>
              <a:rPr lang="fr-FR" dirty="0">
                <a:solidFill>
                  <a:schemeClr val="accent6">
                    <a:lumMod val="75000"/>
                  </a:schemeClr>
                </a:solidFill>
              </a:rPr>
              <a:t> Les actions de marketing réseau et 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</a:rPr>
              <a:t>qualité</a:t>
            </a:r>
            <a:endParaRPr lang="fr-F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40768"/>
            <a:ext cx="2664296" cy="3009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340768"/>
            <a:ext cx="3865927" cy="2680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509120"/>
            <a:ext cx="2918925" cy="21891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3792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oneTexte 9"/>
          <p:cNvSpPr txBox="1"/>
          <p:nvPr/>
        </p:nvSpPr>
        <p:spPr>
          <a:xfrm>
            <a:off x="467544" y="21999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accent6">
                    <a:lumMod val="75000"/>
                  </a:schemeClr>
                </a:solidFill>
                <a:sym typeface="Wingdings"/>
              </a:rPr>
              <a:t> 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</a:rPr>
              <a:t>Les actions de conquête</a:t>
            </a:r>
            <a:endParaRPr lang="fr-FR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01249" y="764704"/>
            <a:ext cx="77195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b="1" dirty="0">
                <a:solidFill>
                  <a:schemeClr val="accent6">
                    <a:lumMod val="75000"/>
                  </a:schemeClr>
                </a:solidFill>
                <a:sym typeface="Wingdings"/>
              </a:rPr>
              <a:t></a:t>
            </a:r>
            <a:r>
              <a:rPr lang="fr-FR" sz="32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3200" b="1" dirty="0" smtClean="0">
                <a:solidFill>
                  <a:schemeClr val="accent6">
                    <a:lumMod val="75000"/>
                  </a:schemeClr>
                </a:solidFill>
              </a:rPr>
              <a:t>Vœux du Maire et de l’équipe municipale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2" name="Image 11"/>
          <p:cNvPicPr/>
          <p:nvPr/>
        </p:nvPicPr>
        <p:blipFill rotWithShape="1">
          <a:blip r:embed="rId2"/>
          <a:srcRect l="42113" t="54869" r="43594" b="26454"/>
          <a:stretch/>
        </p:blipFill>
        <p:spPr bwMode="auto">
          <a:xfrm>
            <a:off x="5940152" y="1736358"/>
            <a:ext cx="2209542" cy="1977919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684707" y="2071881"/>
            <a:ext cx="158477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-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Aiffres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 </a:t>
            </a:r>
          </a:p>
          <a:p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-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Arçais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-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Echiré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- Epannes </a:t>
            </a:r>
          </a:p>
          <a:p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- La </a:t>
            </a:r>
            <a:r>
              <a:rPr lang="fr-FR" dirty="0" err="1">
                <a:solidFill>
                  <a:schemeClr val="accent1">
                    <a:lumMod val="75000"/>
                  </a:schemeClr>
                </a:solidFill>
              </a:rPr>
              <a:t>Rochénard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920565" y="2090267"/>
            <a:ext cx="28809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- Saint-Hilaire-La-Palud </a:t>
            </a:r>
          </a:p>
          <a:p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-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Saint-Maxire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-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Usseau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- Vouillé</a:t>
            </a:r>
          </a:p>
        </p:txBody>
      </p:sp>
      <p:sp>
        <p:nvSpPr>
          <p:cNvPr id="2" name="Rectangle 1"/>
          <p:cNvSpPr/>
          <p:nvPr/>
        </p:nvSpPr>
        <p:spPr>
          <a:xfrm>
            <a:off x="536918" y="1349479"/>
            <a:ext cx="684687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indent="-176213"/>
            <a:r>
              <a:rPr lang="fr-FR" dirty="0">
                <a:solidFill>
                  <a:schemeClr val="accent1">
                    <a:lumMod val="75000"/>
                  </a:schemeClr>
                </a:solidFill>
                <a:sym typeface="Wingdings"/>
              </a:rPr>
              <a:t>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 Stands lors de la soirée 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des vœux du Maire et de l’Equipe Municipale  dans les 9 communes suivantes: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68697" y="3700068"/>
            <a:ext cx="39012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/>
              <a:buChar char="è"/>
            </a:pPr>
            <a:r>
              <a:rPr lang="fr-FR" sz="3200" b="1" dirty="0">
                <a:solidFill>
                  <a:schemeClr val="accent6">
                    <a:lumMod val="75000"/>
                  </a:schemeClr>
                </a:solidFill>
              </a:rPr>
              <a:t>Nouveaux</a:t>
            </a:r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3200" b="1" dirty="0">
                <a:solidFill>
                  <a:schemeClr val="accent6">
                    <a:lumMod val="75000"/>
                  </a:schemeClr>
                </a:solidFill>
              </a:rPr>
              <a:t>arrivants</a:t>
            </a:r>
          </a:p>
        </p:txBody>
      </p:sp>
      <p:sp>
        <p:nvSpPr>
          <p:cNvPr id="17" name="Rectangle 16"/>
          <p:cNvSpPr/>
          <p:nvPr/>
        </p:nvSpPr>
        <p:spPr>
          <a:xfrm>
            <a:off x="718427" y="4289644"/>
            <a:ext cx="83025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Stands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lors de la soirée d’accueil des nouveaux arrivants </a:t>
            </a:r>
            <a:endParaRPr lang="fr-FR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dans les mairies d’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Aiffres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,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Chauray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,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Coulon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et Vouillé.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  <a:p>
            <a:pPr marL="285750" indent="-285750">
              <a:buFont typeface="Wingdings"/>
              <a:buChar char="è"/>
            </a:pPr>
            <a:endParaRPr lang="fr-FR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marL="285750" indent="-285750">
              <a:buFont typeface="Wingdings"/>
              <a:buChar char="è"/>
            </a:pPr>
            <a:endParaRPr lang="fr-FR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8" name="Image 17" descr="M:\Commercial\ACTIONS COMMERCIALES\STAND\MAIRIES\VOUILLE\STAND NOUVEAUX ARRIVANTS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50" r="12781"/>
          <a:stretch/>
        </p:blipFill>
        <p:spPr bwMode="auto">
          <a:xfrm>
            <a:off x="3073404" y="4932436"/>
            <a:ext cx="1944216" cy="1621771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658976"/>
            <a:ext cx="2666820" cy="1991884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573195" y="4289644"/>
            <a:ext cx="2904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dirty="0">
                <a:solidFill>
                  <a:schemeClr val="accent1">
                    <a:lumMod val="75000"/>
                  </a:schemeClr>
                </a:solidFill>
                <a:sym typeface="Wingdings"/>
              </a:rPr>
              <a:t>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355658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ZoneTexte 9"/>
          <p:cNvSpPr txBox="1"/>
          <p:nvPr/>
        </p:nvSpPr>
        <p:spPr>
          <a:xfrm>
            <a:off x="467544" y="21999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accent6">
                    <a:lumMod val="75000"/>
                  </a:schemeClr>
                </a:solidFill>
                <a:sym typeface="Wingdings"/>
              </a:rPr>
              <a:t> 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</a:rPr>
              <a:t>Les actions de conquête</a:t>
            </a:r>
            <a:endParaRPr lang="fr-FR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01249" y="593638"/>
            <a:ext cx="38895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b="1" dirty="0">
                <a:solidFill>
                  <a:schemeClr val="accent6">
                    <a:lumMod val="75000"/>
                  </a:schemeClr>
                </a:solidFill>
                <a:sym typeface="Wingdings"/>
              </a:rPr>
              <a:t></a:t>
            </a:r>
            <a:r>
              <a:rPr lang="fr-FR" sz="3200" b="1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sz="3200" b="1" dirty="0" smtClean="0">
                <a:solidFill>
                  <a:schemeClr val="accent6">
                    <a:lumMod val="75000"/>
                  </a:schemeClr>
                </a:solidFill>
              </a:rPr>
              <a:t>Bulletin municipal 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23528" y="1178413"/>
            <a:ext cx="849321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2438" indent="-452438"/>
            <a:r>
              <a:rPr lang="fr-FR" dirty="0" smtClean="0">
                <a:solidFill>
                  <a:schemeClr val="accent1">
                    <a:lumMod val="75000"/>
                  </a:schemeClr>
                </a:solidFill>
                <a:sym typeface="Wingdings"/>
              </a:rPr>
              <a:t>    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  Communes d’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Aiffres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- </a:t>
            </a:r>
            <a:r>
              <a:rPr lang="fr-FR" dirty="0" err="1">
                <a:solidFill>
                  <a:schemeClr val="accent1">
                    <a:lumMod val="75000"/>
                  </a:schemeClr>
                </a:solidFill>
              </a:rPr>
              <a:t>Coulon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- Epannes - Frontenay-Rohan-Rohan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- La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Rochénard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-     </a:t>
            </a:r>
            <a:r>
              <a:rPr lang="fr-FR" dirty="0" err="1" smtClean="0">
                <a:solidFill>
                  <a:schemeClr val="accent1">
                    <a:lumMod val="75000"/>
                  </a:schemeClr>
                </a:solidFill>
              </a:rPr>
              <a:t>Mauzé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-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s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ur-le-Mignon - Saint-Hilaire-La- Palud 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- 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Vouillé.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  <a:p>
            <a:pPr marL="176213" indent="-176213"/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5" name="Image 14" descr="M:\scanner\VOUILLE BULLETIN MUNICIPAL JANVIER 201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4126969" y="2335897"/>
            <a:ext cx="4922509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187" y="1916832"/>
            <a:ext cx="3744416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41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3627" y="1052736"/>
            <a:ext cx="8229600" cy="500141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  <a:sym typeface="Wingdings"/>
              </a:rPr>
              <a:t></a:t>
            </a:r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Offre découverte pour les salariés n’ayant jamais acheté </a:t>
            </a:r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d’abonnement </a:t>
            </a:r>
            <a:endParaRPr lang="fr-FR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fr-FR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	</a:t>
            </a:r>
            <a:endParaRPr lang="fr-FR" dirty="0"/>
          </a:p>
          <a:p>
            <a:endParaRPr lang="fr-FR" dirty="0" smtClean="0"/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r>
              <a:rPr lang="fr-FR" b="1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Wingdings"/>
              </a:rPr>
              <a:t>	</a:t>
            </a: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467544" y="404664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accent6">
                    <a:lumMod val="75000"/>
                  </a:schemeClr>
                </a:solidFill>
                <a:sym typeface="Wingdings"/>
              </a:rPr>
              <a:t> 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</a:rPr>
              <a:t>Les actions de conquête</a:t>
            </a:r>
            <a:endParaRPr lang="fr-FR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68" r="8089"/>
          <a:stretch/>
        </p:blipFill>
        <p:spPr bwMode="auto">
          <a:xfrm>
            <a:off x="4522973" y="3126627"/>
            <a:ext cx="3978864" cy="3096344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Image 6" descr="M:\Commercial\ACTIONS COMMERCIALES\STAND\SMIP le 05 février 2013\SMIPle 05 févr 2013 (2)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6"/>
          <a:stretch/>
        </p:blipFill>
        <p:spPr bwMode="auto">
          <a:xfrm>
            <a:off x="611560" y="2348880"/>
            <a:ext cx="4104456" cy="297469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1755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54238" y="836712"/>
            <a:ext cx="34099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3200" b="1" dirty="0">
                <a:solidFill>
                  <a:schemeClr val="accent6">
                    <a:lumMod val="75000"/>
                  </a:schemeClr>
                </a:solidFill>
                <a:sym typeface="Wingdings"/>
              </a:rPr>
              <a:t></a:t>
            </a:r>
            <a:r>
              <a:rPr lang="fr-FR" sz="3200" b="1" dirty="0">
                <a:solidFill>
                  <a:schemeClr val="accent6">
                    <a:lumMod val="75000"/>
                  </a:schemeClr>
                </a:solidFill>
              </a:rPr>
              <a:t> Opération CM2 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467544" y="219998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accent6">
                    <a:lumMod val="75000"/>
                  </a:schemeClr>
                </a:solidFill>
                <a:sym typeface="Wingdings"/>
              </a:rPr>
              <a:t> 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</a:rPr>
              <a:t>Les actions de conquête</a:t>
            </a:r>
            <a:endParaRPr lang="fr-FR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2"/>
          <a:stretch/>
        </p:blipFill>
        <p:spPr bwMode="auto">
          <a:xfrm>
            <a:off x="3563888" y="1916832"/>
            <a:ext cx="4917770" cy="2520280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293096"/>
            <a:ext cx="4041467" cy="2143478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Rectangle 14"/>
          <p:cNvSpPr/>
          <p:nvPr/>
        </p:nvSpPr>
        <p:spPr>
          <a:xfrm>
            <a:off x="544381" y="2132856"/>
            <a:ext cx="284000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indent="-176213"/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  <a:sym typeface="Wingdings"/>
              </a:rPr>
              <a:t></a:t>
            </a:r>
            <a:r>
              <a:rPr lang="fr-FR" sz="24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28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écoles participantes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63399" y="2879648"/>
            <a:ext cx="242893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indent="-176213"/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  <a:sym typeface="Wingdings"/>
              </a:rPr>
              <a:t>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 </a:t>
            </a:r>
            <a:r>
              <a:rPr lang="fr-FR" sz="2000" dirty="0" smtClean="0">
                <a:solidFill>
                  <a:schemeClr val="accent1">
                    <a:lumMod val="75000"/>
                  </a:schemeClr>
                </a:solidFill>
              </a:rPr>
              <a:t>605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élèves visiteurs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80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8452" y="793310"/>
            <a:ext cx="8229600" cy="583264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  <a:sym typeface="Wingdings"/>
              </a:rPr>
              <a:t></a:t>
            </a:r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fr-FR" b="1" dirty="0">
                <a:solidFill>
                  <a:schemeClr val="accent6">
                    <a:lumMod val="75000"/>
                  </a:schemeClr>
                </a:solidFill>
              </a:rPr>
              <a:t>Etudiant</a:t>
            </a:r>
            <a:endParaRPr lang="fr-FR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fr-FR" sz="1800" dirty="0">
                <a:solidFill>
                  <a:schemeClr val="accent1">
                    <a:lumMod val="75000"/>
                  </a:schemeClr>
                </a:solidFill>
                <a:sym typeface="Wingdings"/>
              </a:rPr>
              <a:t>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1800" dirty="0">
                <a:solidFill>
                  <a:schemeClr val="accent1">
                    <a:lumMod val="75000"/>
                  </a:schemeClr>
                </a:solidFill>
              </a:rPr>
              <a:t>Encart publicitaire dans le guide de l’étudiant niortais.</a:t>
            </a:r>
          </a:p>
          <a:p>
            <a:pPr marL="182563" indent="-182563">
              <a:spcBef>
                <a:spcPts val="0"/>
              </a:spcBef>
              <a:buNone/>
            </a:pPr>
            <a:r>
              <a:rPr lang="fr-FR" sz="1800" dirty="0">
                <a:solidFill>
                  <a:schemeClr val="accent1">
                    <a:lumMod val="75000"/>
                  </a:schemeClr>
                </a:solidFill>
                <a:sym typeface="Wingdings"/>
              </a:rPr>
              <a:t></a:t>
            </a:r>
            <a:r>
              <a:rPr lang="fr-FR" sz="1800" dirty="0">
                <a:solidFill>
                  <a:schemeClr val="accent1">
                    <a:lumMod val="75000"/>
                  </a:schemeClr>
                </a:solidFill>
              </a:rPr>
              <a:t> Stand lors des portes ouvertes du Pôle Universitaire Niortais </a:t>
            </a:r>
            <a:r>
              <a:rPr lang="fr-FR" sz="1800" dirty="0" smtClean="0">
                <a:solidFill>
                  <a:schemeClr val="accent1">
                    <a:lumMod val="75000"/>
                  </a:schemeClr>
                </a:solidFill>
              </a:rPr>
              <a:t>, de l’ICSSA et du lycée de la Venise verte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fr-FR" dirty="0"/>
          </a:p>
          <a:p>
            <a:pPr marL="0" indent="0">
              <a:buNone/>
            </a:pPr>
            <a:endParaRPr lang="fr-FR" dirty="0"/>
          </a:p>
        </p:txBody>
      </p:sp>
      <p:sp>
        <p:nvSpPr>
          <p:cNvPr id="4" name="ZoneTexte 3"/>
          <p:cNvSpPr txBox="1"/>
          <p:nvPr/>
        </p:nvSpPr>
        <p:spPr>
          <a:xfrm>
            <a:off x="467544" y="404664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accent6">
                    <a:lumMod val="75000"/>
                  </a:schemeClr>
                </a:solidFill>
                <a:sym typeface="Wingdings"/>
              </a:rPr>
              <a:t> 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</a:rPr>
              <a:t>Les actions de conquête</a:t>
            </a:r>
            <a:endParaRPr lang="fr-FR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780928"/>
            <a:ext cx="2520280" cy="3663810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543"/>
          <a:stretch/>
        </p:blipFill>
        <p:spPr bwMode="auto">
          <a:xfrm>
            <a:off x="6372200" y="4365104"/>
            <a:ext cx="2222071" cy="2178201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Image 6" descr="M:\Commercial\ACTIONS COMMERCIALES\STAND\LYCEES\Portes ouvertes V-V  09-fév-13 (2)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209" y="2435251"/>
            <a:ext cx="3024336" cy="2163554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8" name="Image 7" descr="M:\Commercial\ACTIONS COMMERCIALES\STAND\PUN  22 09 2011\PUN porte ouverte le 04 février 2013\photo portes ouvertes 04 fév 13 (4)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9" r="4482" b="3782"/>
          <a:stretch/>
        </p:blipFill>
        <p:spPr bwMode="auto">
          <a:xfrm>
            <a:off x="3635896" y="4365104"/>
            <a:ext cx="2304256" cy="2079634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1444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38333" y="595788"/>
            <a:ext cx="7632848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accent6">
                    <a:lumMod val="75000"/>
                  </a:schemeClr>
                </a:solidFill>
                <a:sym typeface="Wingdings"/>
              </a:rPr>
              <a:t></a:t>
            </a:r>
            <a:r>
              <a:rPr lang="fr-FR" sz="3200" b="1" dirty="0">
                <a:solidFill>
                  <a:schemeClr val="accent6">
                    <a:lumMod val="75000"/>
                  </a:schemeClr>
                </a:solidFill>
              </a:rPr>
              <a:t> Semaine </a:t>
            </a:r>
            <a:r>
              <a:rPr lang="fr-FR" sz="3200" b="1" dirty="0" smtClean="0">
                <a:solidFill>
                  <a:schemeClr val="accent6">
                    <a:lumMod val="75000"/>
                  </a:schemeClr>
                </a:solidFill>
              </a:rPr>
              <a:t>de la Mobilité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fr-FR" dirty="0" smtClean="0">
                <a:solidFill>
                  <a:schemeClr val="accent1">
                    <a:lumMod val="75000"/>
                  </a:schemeClr>
                </a:solidFill>
                <a:sym typeface="Wingdings"/>
              </a:rPr>
              <a:t>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Stand 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place de la Brèche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 : Information réseau 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et offre découverte proposée.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67544" y="226456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accent6">
                    <a:lumMod val="75000"/>
                  </a:schemeClr>
                </a:solidFill>
                <a:sym typeface="Wingdings"/>
              </a:rPr>
              <a:t> 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</a:rPr>
              <a:t>Les actions de conquête</a:t>
            </a:r>
            <a:endParaRPr lang="fr-FR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4656" y="1556792"/>
            <a:ext cx="3385548" cy="2183162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/>
        </p:nvSpPr>
        <p:spPr>
          <a:xfrm>
            <a:off x="467544" y="3866564"/>
            <a:ext cx="763284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accent6">
                    <a:lumMod val="75000"/>
                  </a:schemeClr>
                </a:solidFill>
                <a:sym typeface="Wingdings"/>
              </a:rPr>
              <a:t></a:t>
            </a:r>
            <a:r>
              <a:rPr lang="fr-FR" sz="3200" b="1" dirty="0">
                <a:solidFill>
                  <a:schemeClr val="accent6">
                    <a:lumMod val="75000"/>
                  </a:schemeClr>
                </a:solidFill>
              </a:rPr>
              <a:t> Semaine </a:t>
            </a:r>
            <a:r>
              <a:rPr lang="fr-FR" sz="3200" b="1" dirty="0" smtClean="0">
                <a:solidFill>
                  <a:schemeClr val="accent6">
                    <a:lumMod val="75000"/>
                  </a:schemeClr>
                </a:solidFill>
              </a:rPr>
              <a:t>du développement durable</a:t>
            </a:r>
            <a:endParaRPr lang="fr-FR" sz="3200" dirty="0">
              <a:solidFill>
                <a:schemeClr val="accent6">
                  <a:lumMod val="75000"/>
                </a:schemeClr>
              </a:solidFill>
            </a:endParaRPr>
          </a:p>
          <a:p>
            <a:r>
              <a:rPr lang="fr-FR" dirty="0">
                <a:solidFill>
                  <a:schemeClr val="accent1">
                    <a:lumMod val="75000"/>
                  </a:schemeClr>
                </a:solidFill>
                <a:sym typeface="Wingdings"/>
              </a:rPr>
              <a:t> 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Stand place de la Mairie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 : </a:t>
            </a:r>
            <a:endParaRPr lang="fr-FR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182563" indent="-182563"/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  Information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réseau 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et offre découverte proposée.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26"/>
          <a:stretch/>
        </p:blipFill>
        <p:spPr bwMode="auto">
          <a:xfrm>
            <a:off x="5796136" y="4435950"/>
            <a:ext cx="1805439" cy="2228356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111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773996"/>
            <a:ext cx="8352928" cy="5895364"/>
          </a:xfrm>
        </p:spPr>
        <p:txBody>
          <a:bodyPr>
            <a:normAutofit/>
          </a:bodyPr>
          <a:lstStyle/>
          <a:p>
            <a:pPr>
              <a:buFont typeface="Wingdings"/>
              <a:buChar char="è"/>
            </a:pPr>
            <a:r>
              <a:rPr lang="fr-FR" b="1" dirty="0" smtClean="0">
                <a:solidFill>
                  <a:schemeClr val="accent6">
                    <a:lumMod val="75000"/>
                  </a:schemeClr>
                </a:solidFill>
              </a:rPr>
              <a:t>Séniors</a:t>
            </a:r>
          </a:p>
          <a:p>
            <a:pPr marL="0" indent="0">
              <a:buNone/>
            </a:pPr>
            <a:endParaRPr lang="fr-FR" sz="500" dirty="0">
              <a:solidFill>
                <a:schemeClr val="accent6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fr-FR" sz="1800" dirty="0" smtClean="0">
                <a:solidFill>
                  <a:schemeClr val="accent1">
                    <a:lumMod val="75000"/>
                  </a:schemeClr>
                </a:solidFill>
                <a:sym typeface="Wingdings"/>
              </a:rPr>
              <a:t></a:t>
            </a:r>
            <a:r>
              <a:rPr lang="fr-FR" sz="1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1800" dirty="0">
                <a:solidFill>
                  <a:schemeClr val="accent1">
                    <a:lumMod val="75000"/>
                  </a:schemeClr>
                </a:solidFill>
              </a:rPr>
              <a:t>Animation dans </a:t>
            </a:r>
            <a:r>
              <a:rPr lang="fr-FR" sz="1800" dirty="0" smtClean="0">
                <a:solidFill>
                  <a:schemeClr val="accent1">
                    <a:lumMod val="75000"/>
                  </a:schemeClr>
                </a:solidFill>
              </a:rPr>
              <a:t>des </a:t>
            </a:r>
            <a:r>
              <a:rPr lang="fr-FR" sz="1800" dirty="0">
                <a:solidFill>
                  <a:schemeClr val="accent1">
                    <a:lumMod val="75000"/>
                  </a:schemeClr>
                </a:solidFill>
              </a:rPr>
              <a:t>maisons </a:t>
            </a:r>
            <a:r>
              <a:rPr lang="fr-FR" sz="1800" dirty="0" smtClean="0">
                <a:solidFill>
                  <a:schemeClr val="accent1">
                    <a:lumMod val="75000"/>
                  </a:schemeClr>
                </a:solidFill>
              </a:rPr>
              <a:t>de retraite.</a:t>
            </a:r>
            <a:endParaRPr lang="fr-FR" sz="1800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fr-FR" sz="1800" dirty="0" smtClean="0">
                <a:solidFill>
                  <a:schemeClr val="accent1">
                    <a:lumMod val="75000"/>
                  </a:schemeClr>
                </a:solidFill>
                <a:sym typeface="Wingdings"/>
              </a:rPr>
              <a:t></a:t>
            </a:r>
            <a:r>
              <a:rPr lang="fr-FR" sz="1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1800" dirty="0">
                <a:solidFill>
                  <a:schemeClr val="accent1">
                    <a:lumMod val="75000"/>
                  </a:schemeClr>
                </a:solidFill>
              </a:rPr>
              <a:t>Présentation du réseau.</a:t>
            </a:r>
          </a:p>
          <a:p>
            <a:pPr marL="0" indent="0">
              <a:buNone/>
            </a:pPr>
            <a:r>
              <a:rPr lang="fr-FR" sz="1800" dirty="0" smtClean="0">
                <a:solidFill>
                  <a:schemeClr val="accent1">
                    <a:lumMod val="75000"/>
                  </a:schemeClr>
                </a:solidFill>
                <a:sym typeface="Wingdings"/>
              </a:rPr>
              <a:t></a:t>
            </a:r>
            <a:r>
              <a:rPr lang="fr-FR" sz="1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1800" dirty="0">
                <a:solidFill>
                  <a:schemeClr val="accent1">
                    <a:lumMod val="75000"/>
                  </a:schemeClr>
                </a:solidFill>
              </a:rPr>
              <a:t>Essai gratuit et accompagné. </a:t>
            </a:r>
            <a:endParaRPr lang="fr-FR" sz="18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fr-FR" sz="1800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fr-FR" sz="1800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fr-FR" sz="1200" dirty="0" smtClean="0">
              <a:solidFill>
                <a:schemeClr val="accent1">
                  <a:lumMod val="75000"/>
                </a:schemeClr>
              </a:solidFill>
              <a:sym typeface="Wingdings"/>
            </a:endParaRPr>
          </a:p>
          <a:p>
            <a:pPr marL="0" indent="0">
              <a:buNone/>
            </a:pPr>
            <a:r>
              <a:rPr lang="fr-FR" sz="1800" dirty="0" smtClean="0">
                <a:solidFill>
                  <a:schemeClr val="accent1">
                    <a:lumMod val="75000"/>
                  </a:schemeClr>
                </a:solidFill>
                <a:sym typeface="Wingdings"/>
              </a:rPr>
              <a:t></a:t>
            </a:r>
            <a:r>
              <a:rPr lang="fr-FR" sz="1800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sz="1800" dirty="0">
                <a:solidFill>
                  <a:schemeClr val="accent1">
                    <a:lumMod val="75000"/>
                  </a:schemeClr>
                </a:solidFill>
              </a:rPr>
              <a:t>Animation </a:t>
            </a:r>
            <a:r>
              <a:rPr lang="fr-FR" sz="1800" dirty="0" smtClean="0">
                <a:solidFill>
                  <a:schemeClr val="accent1">
                    <a:lumMod val="75000"/>
                  </a:schemeClr>
                </a:solidFill>
              </a:rPr>
              <a:t>et présentation des TAN à Vouillé</a:t>
            </a:r>
            <a:endParaRPr lang="fr-FR" sz="1800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467544" y="404664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accent6">
                    <a:lumMod val="75000"/>
                  </a:schemeClr>
                </a:solidFill>
                <a:sym typeface="Wingdings"/>
              </a:rPr>
              <a:t> 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</a:rPr>
              <a:t>Les actions de conquête</a:t>
            </a:r>
            <a:endParaRPr lang="fr-FR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" name="Image 9" descr="M:\Commercial\ACTIONS COMMERCIALES\STAND\Maisons de retraite\photos foyer des BRIZEAUX  (1)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773996"/>
            <a:ext cx="3286558" cy="2520281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9" name="Image 8" descr="M:\Commercial\ACTIONS COMMERCIALES\STAND\MAIRIES\VOUILLE\photo présentaion VOUILLE le 21-03-2013 (6).JPG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2" b="7034"/>
          <a:stretch/>
        </p:blipFill>
        <p:spPr bwMode="auto">
          <a:xfrm>
            <a:off x="899592" y="3717032"/>
            <a:ext cx="3724910" cy="246697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0368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41728" y="3830855"/>
            <a:ext cx="37401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 smtClean="0">
                <a:solidFill>
                  <a:schemeClr val="accent1">
                    <a:lumMod val="75000"/>
                  </a:schemeClr>
                </a:solidFill>
                <a:sym typeface="Wingdings"/>
              </a:rPr>
              <a:t>En septembre:</a:t>
            </a:r>
          </a:p>
          <a:p>
            <a:pPr marL="182563" indent="-182563">
              <a:buFont typeface="Wingdings"/>
              <a:buChar char="s"/>
            </a:pP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Présentation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du 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réseau.</a:t>
            </a:r>
          </a:p>
          <a:p>
            <a:pPr marL="182563" indent="-182563">
              <a:buFont typeface="Wingdings"/>
              <a:buChar char="s"/>
            </a:pP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Nouveaux horaires .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  <a:p>
            <a:pPr marL="182563" indent="-182563">
              <a:buFont typeface="Wingdings"/>
              <a:buChar char="s"/>
            </a:pP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Jeu 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concours: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tabLst>
                <a:tab pos="182563" algn="l"/>
              </a:tabLst>
            </a:pP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  10 poussettes de marché </a:t>
            </a:r>
          </a:p>
          <a:p>
            <a:pPr>
              <a:tabLst>
                <a:tab pos="182563" algn="l"/>
              </a:tabLst>
            </a:pP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    ont été gagnées par tirage au sort.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441728" y="241204"/>
            <a:ext cx="266429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chemeClr val="accent6">
                    <a:lumMod val="75000"/>
                  </a:schemeClr>
                </a:solidFill>
                <a:sym typeface="Wingdings"/>
              </a:rPr>
              <a:t> </a:t>
            </a:r>
            <a:r>
              <a:rPr lang="fr-FR" dirty="0" smtClean="0">
                <a:solidFill>
                  <a:schemeClr val="accent6">
                    <a:lumMod val="75000"/>
                  </a:schemeClr>
                </a:solidFill>
              </a:rPr>
              <a:t>Les actions de conquête</a:t>
            </a:r>
            <a:endParaRPr lang="fr-FR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7617" y="749675"/>
            <a:ext cx="4036565" cy="2471126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441728" y="764704"/>
            <a:ext cx="3740180" cy="2385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3200" b="1" dirty="0">
                <a:solidFill>
                  <a:schemeClr val="accent6">
                    <a:lumMod val="75000"/>
                  </a:schemeClr>
                </a:solidFill>
                <a:sym typeface="Wingdings"/>
              </a:rPr>
              <a:t></a:t>
            </a:r>
            <a:r>
              <a:rPr lang="fr-FR" sz="3200" b="1" dirty="0">
                <a:solidFill>
                  <a:schemeClr val="accent6">
                    <a:lumMod val="75000"/>
                  </a:schemeClr>
                </a:solidFill>
              </a:rPr>
              <a:t> Halles de Niort</a:t>
            </a:r>
          </a:p>
          <a:p>
            <a:endParaRPr lang="fr-FR" sz="9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En juin:</a:t>
            </a: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tabLst>
                <a:tab pos="87313" algn="l"/>
              </a:tabLst>
            </a:pPr>
            <a:r>
              <a:rPr lang="fr-FR" dirty="0" smtClean="0">
                <a:solidFill>
                  <a:schemeClr val="accent1">
                    <a:lumMod val="75000"/>
                  </a:schemeClr>
                </a:solidFill>
                <a:sym typeface="Wingdings"/>
              </a:rPr>
              <a:t>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Lancement de la Maraîchine.</a:t>
            </a:r>
            <a:endParaRPr lang="fr-FR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182563" indent="-182563">
              <a:buFont typeface="Wingdings"/>
              <a:buChar char="s"/>
            </a:pP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Présentation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du </a:t>
            </a: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réseau.</a:t>
            </a:r>
          </a:p>
          <a:p>
            <a:pPr marL="182563" indent="-182563">
              <a:buFont typeface="Wingdings"/>
              <a:buChar char="s"/>
            </a:pPr>
            <a:r>
              <a:rPr lang="fr-FR" dirty="0" smtClean="0">
                <a:solidFill>
                  <a:schemeClr val="accent1">
                    <a:lumMod val="75000"/>
                  </a:schemeClr>
                </a:solidFill>
              </a:rPr>
              <a:t>Ticket </a:t>
            </a:r>
            <a:r>
              <a:rPr lang="fr-FR" dirty="0">
                <a:solidFill>
                  <a:schemeClr val="accent1">
                    <a:lumMod val="75000"/>
                  </a:schemeClr>
                </a:solidFill>
              </a:rPr>
              <a:t>d’essai offert</a:t>
            </a:r>
          </a:p>
          <a:p>
            <a:pPr marL="285750" indent="-285750">
              <a:buFont typeface="Wingdings"/>
              <a:buChar char="s"/>
            </a:pPr>
            <a:endParaRPr lang="fr-FR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fr-FR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49" r="13999"/>
          <a:stretch/>
        </p:blipFill>
        <p:spPr bwMode="auto">
          <a:xfrm>
            <a:off x="5298318" y="3830855"/>
            <a:ext cx="3475864" cy="2693127"/>
          </a:xfrm>
          <a:prstGeom prst="rect">
            <a:avLst/>
          </a:prstGeom>
          <a:noFill/>
          <a:ln w="9525">
            <a:solidFill>
              <a:schemeClr val="accent6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636912"/>
            <a:ext cx="1736695" cy="87610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Image 9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85814">
            <a:off x="3989406" y="4335053"/>
            <a:ext cx="1192364" cy="21483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28739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1406</TotalTime>
  <Words>495</Words>
  <Application>Microsoft Office PowerPoint</Application>
  <PresentationFormat>Affichage à l'écran (4:3)</PresentationFormat>
  <Paragraphs>111</Paragraphs>
  <Slides>19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19</vt:i4>
      </vt:variant>
    </vt:vector>
  </HeadingPairs>
  <TitlesOfParts>
    <vt:vector size="20" baseType="lpstr">
      <vt:lpstr>Thème Office</vt:lpstr>
      <vt:lpstr>Les actions Commerciales, Marketing 2013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 Les actions de conquête</vt:lpstr>
      <vt:lpstr>Présentation PowerPoint</vt:lpstr>
      <vt:lpstr>Présentation PowerPoint</vt:lpstr>
      <vt:lpstr>Les actions de fidélisation        Nouvelle ligne NocTAN’bus.           Les différents supports de communication </vt:lpstr>
      <vt:lpstr> Les actions de fidélisation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 d’actions Commerciales, Marketing 2012</dc:title>
  <dc:creator>Cécile Bart</dc:creator>
  <cp:lastModifiedBy> </cp:lastModifiedBy>
  <cp:revision>93</cp:revision>
  <cp:lastPrinted>2014-03-20T14:41:17Z</cp:lastPrinted>
  <dcterms:created xsi:type="dcterms:W3CDTF">2012-04-02T08:58:42Z</dcterms:created>
  <dcterms:modified xsi:type="dcterms:W3CDTF">2014-05-26T15:02:57Z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3606705</vt:lpwstr>
  </property>
  <property fmtid="{D5CDD505-2E9C-101B-9397-08002B2CF9AE}" name="NXPowerLiteSettings" pid="3">
    <vt:lpwstr>C74006B004C800</vt:lpwstr>
  </property>
  <property fmtid="{D5CDD505-2E9C-101B-9397-08002B2CF9AE}" name="NXPowerLiteVersion" pid="4">
    <vt:lpwstr>S6.1.3</vt:lpwstr>
  </property>
</Properties>
</file>